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0" r:id="rId16"/>
    <p:sldId id="257" r:id="rId17"/>
  </p:sldIdLst>
  <p:sldSz cx="9144000" cy="6858000" type="screen4x3"/>
  <p:notesSz cx="6858000" cy="9144000"/>
  <p:embeddedFontLst>
    <p:embeddedFont>
      <p:font typeface="BeeskneesCTT" panose="020B0604020202020204"/>
      <p:regular r:id="rId18"/>
    </p:embeddedFont>
    <p:embeddedFont>
      <p:font typeface="Calibri" panose="020F0502020204030204" pitchFamily="34" charset="0"/>
      <p:regular r:id="rId19"/>
      <p:bold r:id="rId20"/>
      <p:italic r:id="rId21"/>
      <p:boldItalic r:id="rId22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FBCF-D0ED-4588-BE97-CE5C164BD599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80EB-081A-4F94-A86A-771B65C8B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FBCF-D0ED-4588-BE97-CE5C164BD599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80EB-081A-4F94-A86A-771B65C8B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FBCF-D0ED-4588-BE97-CE5C164BD599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80EB-081A-4F94-A86A-771B65C8B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FBCF-D0ED-4588-BE97-CE5C164BD599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80EB-081A-4F94-A86A-771B65C8B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FBCF-D0ED-4588-BE97-CE5C164BD599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80EB-081A-4F94-A86A-771B65C8B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FBCF-D0ED-4588-BE97-CE5C164BD599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80EB-081A-4F94-A86A-771B65C8B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FBCF-D0ED-4588-BE97-CE5C164BD599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80EB-081A-4F94-A86A-771B65C8B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FBCF-D0ED-4588-BE97-CE5C164BD599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80EB-081A-4F94-A86A-771B65C8B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FBCF-D0ED-4588-BE97-CE5C164BD599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80EB-081A-4F94-A86A-771B65C8B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DFBCF-D0ED-4588-BE97-CE5C164BD599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F80EB-081A-4F94-A86A-771B65C8B5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Relationship Id="rId22" Type="http://schemas.openxmlformats.org/officeDocument/2006/relationships/image" Target="../media/image10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DFBCF-D0ED-4588-BE97-CE5C164BD599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F80EB-081A-4F94-A86A-771B65C8B5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17500" cap="sq">
            <a:solidFill>
              <a:srgbClr val="008000"/>
            </a:solidFill>
            <a:miter lim="800000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0" y="6500834"/>
            <a:ext cx="1643042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5" name="Picture 3" descr="http://www.renders-graphiques.fr/image/upload/normal/A-2.png"/>
          <p:cNvPicPr>
            <a:picLocks noChangeAspect="1" noChangeArrowheads="1"/>
          </p:cNvPicPr>
          <p:nvPr userDrawn="1"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428596" y="142852"/>
            <a:ext cx="1643074" cy="2232526"/>
          </a:xfrm>
          <a:prstGeom prst="rect">
            <a:avLst/>
          </a:prstGeom>
          <a:noFill/>
        </p:spPr>
      </p:pic>
      <p:pic>
        <p:nvPicPr>
          <p:cNvPr id="13317" name="Picture 5" descr="http://img-fotki.yandex.ru/get/6405/159561506.9e/0_ec503_81e5d6bb_XL"/>
          <p:cNvPicPr>
            <a:picLocks noChangeAspect="1" noChangeArrowheads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214282" y="4508946"/>
            <a:ext cx="1738300" cy="2349054"/>
          </a:xfrm>
          <a:prstGeom prst="rect">
            <a:avLst/>
          </a:prstGeom>
          <a:noFill/>
        </p:spPr>
      </p:pic>
      <p:pic>
        <p:nvPicPr>
          <p:cNvPr id="13319" name="Picture 7" descr="http://img-fotki.yandex.ru/get/5903/valenta-mog.8a/0_652e4_c869277a_L.jpg"/>
          <p:cNvPicPr>
            <a:picLocks noChangeAspect="1" noChangeArrowheads="1"/>
          </p:cNvPicPr>
          <p:nvPr userDrawn="1"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7143768" y="214289"/>
            <a:ext cx="1741250" cy="2108051"/>
          </a:xfrm>
          <a:prstGeom prst="rect">
            <a:avLst/>
          </a:prstGeom>
          <a:noFill/>
        </p:spPr>
      </p:pic>
      <p:pic>
        <p:nvPicPr>
          <p:cNvPr id="13321" name="Picture 9" descr="http://img-fotki.yandex.ru/get/6408/108640500.17/0_a2823_371ab1c6_XL"/>
          <p:cNvPicPr>
            <a:picLocks noChangeAspect="1" noChangeArrowheads="1"/>
          </p:cNvPicPr>
          <p:nvPr userDrawn="1"/>
        </p:nvPicPr>
        <p:blipFill>
          <a:blip r:embed="rId1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2285992"/>
            <a:ext cx="1872836" cy="2535142"/>
          </a:xfrm>
          <a:prstGeom prst="rect">
            <a:avLst/>
          </a:prstGeom>
          <a:noFill/>
        </p:spPr>
      </p:pic>
      <p:pic>
        <p:nvPicPr>
          <p:cNvPr id="13323" name="Picture 11" descr="http://s1.uploads.ru/t/wImTk.png"/>
          <p:cNvPicPr>
            <a:picLocks noChangeAspect="1" noChangeArrowheads="1"/>
          </p:cNvPicPr>
          <p:nvPr userDrawn="1"/>
        </p:nvPicPr>
        <p:blipFill>
          <a:blip r:embed="rId17" cstate="email"/>
          <a:srcRect/>
          <a:stretch>
            <a:fillRect/>
          </a:stretch>
        </p:blipFill>
        <p:spPr bwMode="auto">
          <a:xfrm>
            <a:off x="7000892" y="4215612"/>
            <a:ext cx="1928802" cy="2405645"/>
          </a:xfrm>
          <a:prstGeom prst="rect">
            <a:avLst/>
          </a:prstGeom>
          <a:noFill/>
        </p:spPr>
      </p:pic>
      <p:grpSp>
        <p:nvGrpSpPr>
          <p:cNvPr id="18" name="Группа 17"/>
          <p:cNvGrpSpPr/>
          <p:nvPr userDrawn="1"/>
        </p:nvGrpSpPr>
        <p:grpSpPr>
          <a:xfrm>
            <a:off x="7000892" y="2071678"/>
            <a:ext cx="1928826" cy="2111853"/>
            <a:chOff x="7000892" y="2071678"/>
            <a:chExt cx="1928826" cy="2111853"/>
          </a:xfrm>
        </p:grpSpPr>
        <p:sp>
          <p:nvSpPr>
            <p:cNvPr id="17" name="Овал 16"/>
            <p:cNvSpPr/>
            <p:nvPr userDrawn="1"/>
          </p:nvSpPr>
          <p:spPr>
            <a:xfrm>
              <a:off x="7500958" y="3214686"/>
              <a:ext cx="85725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 userDrawn="1"/>
          </p:nvSpPr>
          <p:spPr>
            <a:xfrm rot="20307570">
              <a:off x="7423102" y="2487694"/>
              <a:ext cx="744190" cy="50439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3325" name="Picture 13" descr="http://im2-tub-ru.yandex.net/i?id=707152737dab66eaae9c52d35857dc41-48-144&amp;n=21"/>
            <p:cNvPicPr>
              <a:picLocks noChangeAspect="1" noChangeArrowheads="1"/>
            </p:cNvPicPr>
            <p:nvPr userDrawn="1"/>
          </p:nvPicPr>
          <p:blipFill>
            <a:blip r:embed="rId18" cstate="email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000892" y="2071678"/>
              <a:ext cx="1928826" cy="2111853"/>
            </a:xfrm>
            <a:prstGeom prst="rect">
              <a:avLst/>
            </a:prstGeom>
            <a:noFill/>
            <a:effectLst>
              <a:softEdge rad="12700"/>
            </a:effectLst>
          </p:spPr>
        </p:pic>
      </p:grpSp>
      <p:pic>
        <p:nvPicPr>
          <p:cNvPr id="13327" name="Picture 15" descr="http://baby-scool.narod.ru/media/book/metod/gramota/bukvi_podskazki/24_ts.jpg"/>
          <p:cNvPicPr>
            <a:picLocks noChangeAspect="1" noChangeArrowheads="1"/>
          </p:cNvPicPr>
          <p:nvPr userDrawn="1"/>
        </p:nvPicPr>
        <p:blipFill>
          <a:blip r:embed="rId19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142852"/>
            <a:ext cx="1857388" cy="2214554"/>
          </a:xfrm>
          <a:prstGeom prst="rect">
            <a:avLst/>
          </a:prstGeom>
          <a:noFill/>
        </p:spPr>
      </p:pic>
      <p:pic>
        <p:nvPicPr>
          <p:cNvPr id="13331" name="Picture 19" descr="http://baby-scool.narod.ru/media/book/metod/gramota/bukvi_podskazki/32_yu.jpg"/>
          <p:cNvPicPr>
            <a:picLocks noChangeAspect="1" noChangeArrowheads="1"/>
          </p:cNvPicPr>
          <p:nvPr userDrawn="1"/>
        </p:nvPicPr>
        <p:blipFill>
          <a:blip r:embed="rId20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0"/>
            <a:ext cx="2385978" cy="2385978"/>
          </a:xfrm>
          <a:prstGeom prst="rect">
            <a:avLst/>
          </a:prstGeom>
          <a:noFill/>
        </p:spPr>
      </p:pic>
      <p:pic>
        <p:nvPicPr>
          <p:cNvPr id="13333" name="Picture 21" descr="http://img-fotki.yandex.ru/get/5501/jlipeiton.198/0_4a8aa_f27e934c_L.jpg"/>
          <p:cNvPicPr>
            <a:picLocks noChangeAspect="1" noChangeArrowheads="1"/>
          </p:cNvPicPr>
          <p:nvPr userDrawn="1"/>
        </p:nvPicPr>
        <p:blipFill>
          <a:blip r:embed="rId21" cstate="email"/>
          <a:srcRect/>
          <a:stretch>
            <a:fillRect/>
          </a:stretch>
        </p:blipFill>
        <p:spPr bwMode="auto">
          <a:xfrm>
            <a:off x="4714876" y="4572008"/>
            <a:ext cx="2143116" cy="2143116"/>
          </a:xfrm>
          <a:prstGeom prst="rect">
            <a:avLst/>
          </a:prstGeom>
          <a:noFill/>
        </p:spPr>
      </p:pic>
      <p:pic>
        <p:nvPicPr>
          <p:cNvPr id="13335" name="Picture 23" descr="http://static.playcast.ru/uploads/2013/08/23/5929806.png"/>
          <p:cNvPicPr>
            <a:picLocks noChangeAspect="1" noChangeArrowheads="1"/>
          </p:cNvPicPr>
          <p:nvPr userDrawn="1"/>
        </p:nvPicPr>
        <p:blipFill>
          <a:blip r:embed="rId22" cstate="email"/>
          <a:srcRect/>
          <a:stretch>
            <a:fillRect/>
          </a:stretch>
        </p:blipFill>
        <p:spPr bwMode="auto">
          <a:xfrm>
            <a:off x="2071670" y="4429108"/>
            <a:ext cx="2428892" cy="242889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baby-scool.narod.ru/media/book/metod/gramota/bukvi_podskazki/24_ts.jpg" TargetMode="External"/><Relationship Id="rId3" Type="http://schemas.openxmlformats.org/officeDocument/2006/relationships/hyperlink" Target="http://img-fotki.yandex.ru/get/6405/159561506.9e/0_ec503_81e5d6bb_XL" TargetMode="External"/><Relationship Id="rId7" Type="http://schemas.openxmlformats.org/officeDocument/2006/relationships/hyperlink" Target="http://im2-tub-ru.yandex.net/i?id=707152737dab66eaae9c52d35857dc41-48-144&amp;n=21" TargetMode="External"/><Relationship Id="rId12" Type="http://schemas.openxmlformats.org/officeDocument/2006/relationships/hyperlink" Target="http://www.it-n.ru/communities.aspx?cat_no=13748&amp;d_no=222265&amp;ext=Attachment.aspx?Id=97001" TargetMode="External"/><Relationship Id="rId2" Type="http://schemas.openxmlformats.org/officeDocument/2006/relationships/hyperlink" Target="http://www.renders-graphiques.fr/image/upload/normal/A-2.png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s1.uploads.ru/t/wImTk.png" TargetMode="External"/><Relationship Id="rId11" Type="http://schemas.openxmlformats.org/officeDocument/2006/relationships/hyperlink" Target="http://static.playcast.ru/uploads/2013/08/23/5929806.png" TargetMode="External"/><Relationship Id="rId5" Type="http://schemas.openxmlformats.org/officeDocument/2006/relationships/hyperlink" Target="http://img-fotki.yandex.ru/get/6408/108640500.17/0_a2823_371ab1c6_XL" TargetMode="External"/><Relationship Id="rId10" Type="http://schemas.openxmlformats.org/officeDocument/2006/relationships/hyperlink" Target="http://img-fotki.yandex.ru/get/5501/jlipeiton.198/0_4a8aa_f27e934c_L.jpg" TargetMode="External"/><Relationship Id="rId4" Type="http://schemas.openxmlformats.org/officeDocument/2006/relationships/hyperlink" Target="http://img-fotki.yandex.ru/get/5903/valenta-mog.8a/0_652e4_c869277a_L.jpg" TargetMode="External"/><Relationship Id="rId9" Type="http://schemas.openxmlformats.org/officeDocument/2006/relationships/hyperlink" Target="http://baby-scool.narod.ru/media/book/metod/gramota/bukvi_podskazki/32_yu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071670" y="2143116"/>
            <a:ext cx="5214974" cy="2428892"/>
          </a:xfrm>
          <a:prstGeom prst="rect">
            <a:avLst/>
          </a:prstGeom>
          <a:solidFill>
            <a:schemeClr val="bg1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2428868"/>
            <a:ext cx="621510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 smtClean="0">
                <a:solidFill>
                  <a:srgbClr val="006600"/>
                </a:solidFill>
                <a:latin typeface="BeeskneesCTT" pitchFamily="2" charset="0"/>
              </a:rPr>
              <a:t>В</a:t>
            </a:r>
            <a:r>
              <a:rPr lang="ru-RU" sz="6000" dirty="0" smtClean="0">
                <a:solidFill>
                  <a:srgbClr val="FF0000"/>
                </a:solidFill>
                <a:latin typeface="BeeskneesCTT" pitchFamily="2" charset="0"/>
              </a:rPr>
              <a:t>и</a:t>
            </a:r>
            <a:r>
              <a:rPr lang="ru-RU" sz="6000" dirty="0" smtClean="0">
                <a:solidFill>
                  <a:srgbClr val="00B0F0"/>
                </a:solidFill>
                <a:latin typeface="BeeskneesCTT" pitchFamily="2" charset="0"/>
              </a:rPr>
              <a:t>к</a:t>
            </a:r>
            <a:r>
              <a:rPr lang="ru-RU" sz="6000" dirty="0" smtClean="0">
                <a:solidFill>
                  <a:srgbClr val="006600"/>
                </a:solidFill>
                <a:latin typeface="BeeskneesCTT" pitchFamily="2" charset="0"/>
              </a:rPr>
              <a:t>т</a:t>
            </a:r>
            <a:r>
              <a:rPr lang="ru-RU" sz="6000" dirty="0" smtClean="0">
                <a:solidFill>
                  <a:srgbClr val="FF0000"/>
                </a:solidFill>
                <a:latin typeface="BeeskneesCTT" pitchFamily="2" charset="0"/>
              </a:rPr>
              <a:t>о</a:t>
            </a:r>
            <a:r>
              <a:rPr lang="ru-RU" sz="6000" dirty="0" smtClean="0">
                <a:solidFill>
                  <a:srgbClr val="00B0F0"/>
                </a:solidFill>
                <a:latin typeface="BeeskneesCTT" pitchFamily="2" charset="0"/>
              </a:rPr>
              <a:t>р</a:t>
            </a:r>
            <a:r>
              <a:rPr lang="ru-RU" sz="6000" dirty="0" smtClean="0">
                <a:solidFill>
                  <a:srgbClr val="006600"/>
                </a:solidFill>
                <a:latin typeface="BeeskneesCTT" pitchFamily="2" charset="0"/>
              </a:rPr>
              <a:t>и</a:t>
            </a:r>
            <a:r>
              <a:rPr lang="ru-RU" sz="6000" dirty="0" smtClean="0">
                <a:solidFill>
                  <a:srgbClr val="FF0000"/>
                </a:solidFill>
                <a:latin typeface="BeeskneesCTT" pitchFamily="2" charset="0"/>
              </a:rPr>
              <a:t>н</a:t>
            </a:r>
            <a:r>
              <a:rPr lang="ru-RU" sz="6000" dirty="0" smtClean="0">
                <a:solidFill>
                  <a:srgbClr val="00B0F0"/>
                </a:solidFill>
                <a:latin typeface="BeeskneesCTT" pitchFamily="2" charset="0"/>
              </a:rPr>
              <a:t>а</a:t>
            </a:r>
            <a:r>
              <a:rPr lang="ru-RU" sz="6000" dirty="0" smtClean="0">
                <a:solidFill>
                  <a:srgbClr val="006600"/>
                </a:solidFill>
                <a:latin typeface="BeeskneesCTT" pitchFamily="2" charset="0"/>
              </a:rPr>
              <a:t> </a:t>
            </a:r>
          </a:p>
          <a:p>
            <a:pPr algn="ctr"/>
            <a:r>
              <a:rPr lang="ru-RU" sz="6000" dirty="0" smtClean="0">
                <a:solidFill>
                  <a:srgbClr val="006600"/>
                </a:solidFill>
                <a:latin typeface="BeeskneesCTT" pitchFamily="2" charset="0"/>
              </a:rPr>
              <a:t>с </a:t>
            </a:r>
            <a:r>
              <a:rPr lang="ru-RU" sz="6000" dirty="0" smtClean="0">
                <a:solidFill>
                  <a:srgbClr val="FF0000"/>
                </a:solidFill>
                <a:latin typeface="BeeskneesCTT" pitchFamily="2" charset="0"/>
              </a:rPr>
              <a:t>б</a:t>
            </a:r>
            <a:r>
              <a:rPr lang="ru-RU" sz="6000" dirty="0" smtClean="0">
                <a:solidFill>
                  <a:srgbClr val="00B0F0"/>
                </a:solidFill>
                <a:latin typeface="BeeskneesCTT" pitchFamily="2" charset="0"/>
              </a:rPr>
              <a:t>у</a:t>
            </a:r>
            <a:r>
              <a:rPr lang="ru-RU" sz="6000" dirty="0" smtClean="0">
                <a:solidFill>
                  <a:srgbClr val="006600"/>
                </a:solidFill>
                <a:latin typeface="BeeskneesCTT" pitchFamily="2" charset="0"/>
              </a:rPr>
              <a:t>к</a:t>
            </a:r>
            <a:r>
              <a:rPr lang="ru-RU" sz="6000" dirty="0" smtClean="0">
                <a:solidFill>
                  <a:srgbClr val="FF0000"/>
                </a:solidFill>
                <a:latin typeface="BeeskneesCTT" pitchFamily="2" charset="0"/>
              </a:rPr>
              <a:t>в</a:t>
            </a:r>
            <a:r>
              <a:rPr lang="ru-RU" sz="6000" dirty="0" smtClean="0">
                <a:solidFill>
                  <a:srgbClr val="00B0F0"/>
                </a:solidFill>
                <a:latin typeface="BeeskneesCTT" pitchFamily="2" charset="0"/>
              </a:rPr>
              <a:t>а</a:t>
            </a:r>
            <a:r>
              <a:rPr lang="ru-RU" sz="6000" dirty="0" smtClean="0">
                <a:solidFill>
                  <a:srgbClr val="006600"/>
                </a:solidFill>
                <a:latin typeface="BeeskneesCTT" pitchFamily="2" charset="0"/>
              </a:rPr>
              <a:t>м</a:t>
            </a:r>
            <a:r>
              <a:rPr lang="ru-RU" sz="6000" dirty="0" smtClean="0">
                <a:solidFill>
                  <a:srgbClr val="FF0000"/>
                </a:solidFill>
                <a:latin typeface="BeeskneesCTT" pitchFamily="2" charset="0"/>
              </a:rPr>
              <a:t>и</a:t>
            </a:r>
            <a:endParaRPr lang="ru-RU" sz="6000" dirty="0">
              <a:solidFill>
                <a:srgbClr val="FF0000"/>
              </a:solidFill>
              <a:latin typeface="BeeskneesCTT" pitchFamily="2" charset="0"/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358214" y="6215082"/>
            <a:ext cx="571504" cy="42862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2214554"/>
            <a:ext cx="56435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МКОУ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«Начальная школа – детский сад» №235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4143380"/>
            <a:ext cx="7429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Авторы: учителя - логопеды Котова А.В., Иванова А.П.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2018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58214" y="6215082"/>
            <a:ext cx="571504" cy="42862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По количеству дней – февраль, а по числу букв – май.</a:t>
            </a:r>
            <a:endParaRPr lang="ru-RU" sz="28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Какой месяц в году самый короткий?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58214" y="6215082"/>
            <a:ext cx="571504" cy="42862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Букву «К»</a:t>
            </a:r>
            <a:endParaRPr lang="ru-RU" sz="28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Что мы слышим в конце урока?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58214" y="6215082"/>
            <a:ext cx="571504" cy="42862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Март и август</a:t>
            </a:r>
            <a:endParaRPr lang="ru-RU" sz="28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Название каких двух месяцев оканчивается на букву Т?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58214" y="6215082"/>
            <a:ext cx="571504" cy="42862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Зоя</a:t>
            </a:r>
            <a:endParaRPr lang="ru-RU" sz="28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Какое имя девочки получится, если написать тридцать букв «Я»?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58214" y="6215082"/>
            <a:ext cx="571504" cy="42862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Это слова «полка» – половина буквы «К»</a:t>
            </a:r>
            <a:endParaRPr lang="ru-RU" sz="28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Какое слово состоит из половины буквы?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71670" y="2143116"/>
            <a:ext cx="5214974" cy="2428892"/>
          </a:xfrm>
          <a:prstGeom prst="rect">
            <a:avLst/>
          </a:prstGeom>
          <a:solidFill>
            <a:schemeClr val="bg1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Умножение 1">
            <a:hlinkClick r:id="" action="ppaction://hlinkshowjump?jump=endshow"/>
          </p:cNvPr>
          <p:cNvSpPr/>
          <p:nvPr/>
        </p:nvSpPr>
        <p:spPr>
          <a:xfrm>
            <a:off x="8215338" y="6000768"/>
            <a:ext cx="714380" cy="714380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928794" y="2714620"/>
            <a:ext cx="55721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ln w="38100">
                  <a:solidFill>
                    <a:srgbClr val="008000"/>
                  </a:solidFill>
                </a:ln>
                <a:solidFill>
                  <a:srgbClr val="C00000"/>
                </a:solidFill>
                <a:latin typeface="BeeskneesCTT" pitchFamily="2" charset="0"/>
              </a:rPr>
              <a:t>МОЛОДЦЫ!</a:t>
            </a:r>
            <a:endParaRPr lang="ru-RU" sz="6000" dirty="0">
              <a:ln w="38100">
                <a:solidFill>
                  <a:srgbClr val="008000"/>
                </a:solidFill>
              </a:ln>
              <a:solidFill>
                <a:srgbClr val="C00000"/>
              </a:solidFill>
              <a:latin typeface="BeeskneesCTT" pitchFamily="2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6600"/>
                </a:solidFill>
                <a:latin typeface="BeeskneesCTT" pitchFamily="2" charset="0"/>
              </a:rPr>
              <a:t>Используемые источники</a:t>
            </a:r>
            <a:endParaRPr lang="ru-RU" sz="2400" dirty="0">
              <a:solidFill>
                <a:srgbClr val="006600"/>
              </a:solidFill>
              <a:latin typeface="BeeskneesCTT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785794"/>
            <a:ext cx="850112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Максимова Т. Н. Интеллектуальный марафон: 1-4 классы. М. : ВАКО, 2009, (Мастерская учителя)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  <a:hlinkClick r:id="rId2"/>
              </a:rPr>
              <a:t>http://www.renders-graphiques.fr/image/upload/normal/A-2.png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  <a:hlinkClick r:id="rId3"/>
              </a:rPr>
              <a:t>http://img-fotki.yandex.ru/get/6405/159561506.9e/0_ec503_81e5d6bb_XL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  <a:hlinkClick r:id="rId4"/>
              </a:rPr>
              <a:t>http://img-fotki.yandex.ru/get/5903/valenta-mog.8a/0_652e4_c869277a_L.jpg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  <a:hlinkClick r:id="rId5"/>
              </a:rPr>
              <a:t>http://img-fotki.yandex.ru/get/6408/108640500.17/0_a2823_371ab1c6_XL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  <a:hlinkClick r:id="rId6"/>
              </a:rPr>
              <a:t>http://s1.uploads.ru/t/wImTk.png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  <a:hlinkClick r:id="rId7"/>
              </a:rPr>
              <a:t>http://im2-tub-ru.yandex.net/i?id=707152737dab66eaae9c52d35857dc41-48-144&amp;n=21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Ц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  <a:hlinkClick r:id="rId8"/>
              </a:rPr>
              <a:t>http://baby-scool.narod.ru/media/book/metod/gramota/bukvi_podskazki/24_ts.jpg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Ю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  <a:hlinkClick r:id="rId9"/>
              </a:rPr>
              <a:t>http://baby-scool.narod.ru/media/book/metod/gramota/bukvi_podskazki/32_yu.jpg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  <a:hlinkClick r:id="rId10"/>
              </a:rPr>
              <a:t>http://img-fotki.yandex.ru/get/5501/jlipeiton.198/0_4a8aa_f27e934c_L.jpg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 </a:t>
            </a:r>
            <a:r>
              <a:rPr lang="ru-RU" sz="1600" u="sng" dirty="0">
                <a:latin typeface="Times New Roman" pitchFamily="18" charset="0"/>
                <a:cs typeface="Times New Roman" pitchFamily="18" charset="0"/>
                <a:hlinkClick r:id="rId11"/>
              </a:rPr>
              <a:t>http://static.playcast.ru/uploads/2013/08/23/5929806.png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Аствацатуров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Г.О. Технологический прием «Анимированная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сорбонка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–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12"/>
              </a:rPr>
              <a:t>http://www.it-n.ru/communities.aspx?cat_no=13748&amp;d_no=222265&amp;ext=Attachment.aspx?Id=97001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358214" y="6072206"/>
            <a:ext cx="500066" cy="500066"/>
          </a:xfrm>
          <a:prstGeom prst="actionButtonReturn">
            <a:avLst/>
          </a:prstGeom>
          <a:solidFill>
            <a:schemeClr val="bg1">
              <a:lumMod val="95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6000768"/>
            <a:ext cx="60722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solidFill>
                  <a:srgbClr val="006600"/>
                </a:solidFill>
              </a:rPr>
              <a:t>Работа выполнена в рамках творческой мастерской "Технологические приемы создания ЭУМ средствами программы Microsoft Office </a:t>
            </a:r>
            <a:r>
              <a:rPr lang="ru-RU" sz="1200" dirty="0" smtClean="0">
                <a:solidFill>
                  <a:srgbClr val="006600"/>
                </a:solidFill>
              </a:rPr>
              <a:t>Pover Point</a:t>
            </a:r>
            <a:r>
              <a:rPr lang="ru-RU" sz="1200" dirty="0" smtClean="0">
                <a:solidFill>
                  <a:srgbClr val="006600"/>
                </a:solidFill>
              </a:rPr>
              <a:t>»</a:t>
            </a:r>
            <a:endParaRPr lang="ru-RU" sz="1200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71670" y="2143116"/>
            <a:ext cx="5214974" cy="2428892"/>
          </a:xfrm>
          <a:prstGeom prst="rect">
            <a:avLst/>
          </a:prstGeom>
          <a:solidFill>
            <a:schemeClr val="bg1"/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14480" y="2428868"/>
            <a:ext cx="5786478" cy="192882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Ребята!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Отвечайте на вопросы и проверяйте себя,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нажав на карточку.</a:t>
            </a:r>
          </a:p>
          <a:p>
            <a:pPr algn="ctr"/>
            <a:r>
              <a:rPr lang="ru-RU" sz="2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Желаю удачи!</a:t>
            </a:r>
          </a:p>
          <a:p>
            <a:pPr algn="ctr"/>
            <a:endParaRPr lang="ru-RU" dirty="0"/>
          </a:p>
        </p:txBody>
      </p:sp>
      <p:sp>
        <p:nvSpPr>
          <p:cNvPr id="3" name="Управляющая кнопка: сведения 2">
            <a:hlinkClick r:id="" action="ppaction://hlinkshowjump?jump=lastslide" highlightClick="1"/>
          </p:cNvPr>
          <p:cNvSpPr/>
          <p:nvPr/>
        </p:nvSpPr>
        <p:spPr>
          <a:xfrm>
            <a:off x="214282" y="214290"/>
            <a:ext cx="500066" cy="571504"/>
          </a:xfrm>
          <a:prstGeom prst="actionButtonInformation">
            <a:avLst/>
          </a:prstGeom>
          <a:solidFill>
            <a:schemeClr val="bg1">
              <a:lumMod val="95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358214" y="6215082"/>
            <a:ext cx="571504" cy="42862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58214" y="6215082"/>
            <a:ext cx="571504" cy="42862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Буква «М»</a:t>
            </a:r>
            <a:endParaRPr lang="ru-RU" sz="28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Что стоит посередине земли?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58214" y="6215082"/>
            <a:ext cx="571504" cy="42862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Буквой «О»</a:t>
            </a:r>
            <a:endParaRPr lang="ru-RU" sz="28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Чем кончается лето и начинается осень?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58214" y="6215082"/>
            <a:ext cx="571504" cy="42862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Буква «О»</a:t>
            </a:r>
            <a:endParaRPr lang="ru-RU" sz="28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 городе увидишь, а в селе никогда. В море, озере и даже в болоте увидишь, а в реке – никогда.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58214" y="6215082"/>
            <a:ext cx="571504" cy="42862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Буква «К»</a:t>
            </a:r>
            <a:endParaRPr lang="ru-RU" sz="28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Что находится в начале книги?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58214" y="6215082"/>
            <a:ext cx="571504" cy="42862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Буква «Ц»</a:t>
            </a:r>
            <a:endParaRPr lang="ru-RU" sz="28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Что у зайца позади, а у цапли впереди?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58214" y="6215082"/>
            <a:ext cx="571504" cy="42862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Буквой «Ё»</a:t>
            </a:r>
            <a:endParaRPr lang="ru-RU" sz="28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Чем кончается всё?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58214" y="6215082"/>
            <a:ext cx="571504" cy="428628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Буква «У»</a:t>
            </a:r>
            <a:endParaRPr lang="ru-RU" sz="28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Что находится в середине капусты?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08" y="2214554"/>
            <a:ext cx="5143536" cy="2357454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6600"/>
      </a:hlink>
      <a:folHlink>
        <a:srgbClr val="008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303</Words>
  <Application>Microsoft Office PowerPoint</Application>
  <PresentationFormat>Экран (4:3)</PresentationFormat>
  <Paragraphs>48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BeeskneesCTT</vt:lpstr>
      <vt:lpstr>Calibri</vt:lpstr>
      <vt:lpstr>Arial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Алена</cp:lastModifiedBy>
  <cp:revision>7</cp:revision>
  <dcterms:created xsi:type="dcterms:W3CDTF">2015-01-08T14:47:05Z</dcterms:created>
  <dcterms:modified xsi:type="dcterms:W3CDTF">2018-02-24T12:45:58Z</dcterms:modified>
</cp:coreProperties>
</file>